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6" r:id="rId1"/>
  </p:sldMasterIdLst>
  <p:sldIdLst>
    <p:sldId id="256" r:id="rId2"/>
    <p:sldId id="258" r:id="rId3"/>
    <p:sldId id="276" r:id="rId4"/>
    <p:sldId id="259" r:id="rId5"/>
    <p:sldId id="277" r:id="rId6"/>
    <p:sldId id="278" r:id="rId7"/>
    <p:sldId id="281" r:id="rId8"/>
    <p:sldId id="282" r:id="rId9"/>
    <p:sldId id="283" r:id="rId10"/>
    <p:sldId id="280" r:id="rId11"/>
    <p:sldId id="279" r:id="rId12"/>
    <p:sldId id="285" r:id="rId13"/>
    <p:sldId id="286" r:id="rId14"/>
    <p:sldId id="287" r:id="rId15"/>
    <p:sldId id="288" r:id="rId16"/>
    <p:sldId id="290" r:id="rId17"/>
    <p:sldId id="28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6" d="100"/>
          <a:sy n="66" d="100"/>
        </p:scale>
        <p:origin x="-1422" y="-34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FC72003-983B-4031-9B16-3173BB0CB796}" type="datetimeFigureOut">
              <a:rPr lang="en-US" smtClean="0"/>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13281-5FAF-4B52-8A34-28BC048A3EB3}"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C72003-983B-4031-9B16-3173BB0CB796}" type="datetimeFigureOut">
              <a:rPr lang="en-US" smtClean="0"/>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13281-5FAF-4B52-8A34-28BC048A3EB3}"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C72003-983B-4031-9B16-3173BB0CB796}" type="datetimeFigureOut">
              <a:rPr lang="en-US" smtClean="0"/>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13281-5FAF-4B52-8A34-28BC048A3EB3}"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FC72003-983B-4031-9B16-3173BB0CB796}" type="datetimeFigureOut">
              <a:rPr lang="en-US" smtClean="0"/>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13281-5FAF-4B52-8A34-28BC048A3EB3}"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C72003-983B-4031-9B16-3173BB0CB796}" type="datetimeFigureOut">
              <a:rPr lang="en-US" smtClean="0"/>
              <a:t>3/6/2013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DD13281-5FAF-4B52-8A34-28BC048A3EB3}"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FC72003-983B-4031-9B16-3173BB0CB796}" type="datetimeFigureOut">
              <a:rPr lang="en-US" smtClean="0"/>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13281-5FAF-4B52-8A34-28BC048A3EB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FC72003-983B-4031-9B16-3173BB0CB796}" type="datetimeFigureOut">
              <a:rPr lang="en-US" smtClean="0"/>
              <a:t>3/6/2013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DD13281-5FAF-4B52-8A34-28BC048A3EB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FC72003-983B-4031-9B16-3173BB0CB796}" type="datetimeFigureOut">
              <a:rPr lang="en-US" smtClean="0"/>
              <a:t>3/6/2013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DD13281-5FAF-4B52-8A34-28BC048A3EB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C72003-983B-4031-9B16-3173BB0CB796}" type="datetimeFigureOut">
              <a:rPr lang="en-US" smtClean="0"/>
              <a:t>3/6/2013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DD13281-5FAF-4B52-8A34-28BC048A3EB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C72003-983B-4031-9B16-3173BB0CB796}" type="datetimeFigureOut">
              <a:rPr lang="en-US" smtClean="0"/>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13281-5FAF-4B52-8A34-28BC048A3EB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C72003-983B-4031-9B16-3173BB0CB796}" type="datetimeFigureOut">
              <a:rPr lang="en-US" smtClean="0"/>
              <a:t>3/6/2013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DD13281-5FAF-4B52-8A34-28BC048A3EB3}" type="slidenum">
              <a:rPr lang="en-US" smtClean="0"/>
              <a:t>‹#›</a:t>
            </a:fld>
            <a:endParaRPr lang="en-US"/>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3000" b="-3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3FC72003-983B-4031-9B16-3173BB0CB796}" type="datetimeFigureOut">
              <a:rPr lang="en-US" smtClean="0"/>
              <a:t>3/6/2013</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ADD13281-5FAF-4B52-8A34-28BC048A3EB3}" type="slidenum">
              <a:rPr lang="en-US" smtClean="0"/>
              <a:t>‹#›</a:t>
            </a:fld>
            <a:endParaRPr lang="en-US"/>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13" Type="http://schemas.openxmlformats.org/officeDocument/2006/relationships/image" Target="../media/image13.jpeg"/><Relationship Id="rId18" Type="http://schemas.openxmlformats.org/officeDocument/2006/relationships/image" Target="../media/image18.jpg"/><Relationship Id="rId3" Type="http://schemas.openxmlformats.org/officeDocument/2006/relationships/image" Target="../media/image3.jpeg"/><Relationship Id="rId7" Type="http://schemas.openxmlformats.org/officeDocument/2006/relationships/image" Target="../media/image7.jpeg"/><Relationship Id="rId12" Type="http://schemas.openxmlformats.org/officeDocument/2006/relationships/image" Target="../media/image12.jpeg"/><Relationship Id="rId17" Type="http://schemas.openxmlformats.org/officeDocument/2006/relationships/image" Target="../media/image17.jpeg"/><Relationship Id="rId2" Type="http://schemas.openxmlformats.org/officeDocument/2006/relationships/image" Target="../media/image2.png"/><Relationship Id="rId16" Type="http://schemas.openxmlformats.org/officeDocument/2006/relationships/image" Target="../media/image16.jpeg"/><Relationship Id="rId1" Type="http://schemas.openxmlformats.org/officeDocument/2006/relationships/slideLayout" Target="../slideLayouts/slideLayout2.xml"/><Relationship Id="rId6" Type="http://schemas.openxmlformats.org/officeDocument/2006/relationships/image" Target="../media/image6.jpeg"/><Relationship Id="rId11" Type="http://schemas.openxmlformats.org/officeDocument/2006/relationships/image" Target="../media/image11.jpeg"/><Relationship Id="rId5" Type="http://schemas.openxmlformats.org/officeDocument/2006/relationships/image" Target="../media/image5.jpeg"/><Relationship Id="rId1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 Id="rId14" Type="http://schemas.openxmlformats.org/officeDocument/2006/relationships/image" Target="../media/image14.jpeg"/></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52600" y="1547220"/>
            <a:ext cx="5562600" cy="2182420"/>
          </a:xfrm>
          <a:prstGeom prst="rect">
            <a:avLst/>
          </a:prstGeom>
          <a:effectLst>
            <a:glow rad="50800">
              <a:schemeClr val="bg1">
                <a:alpha val="37000"/>
              </a:schemeClr>
            </a:glow>
            <a:softEdge rad="0"/>
          </a:effectLst>
        </p:spPr>
      </p:pic>
      <p:sp>
        <p:nvSpPr>
          <p:cNvPr id="2" name="Title 1"/>
          <p:cNvSpPr>
            <a:spLocks noGrp="1"/>
          </p:cNvSpPr>
          <p:nvPr>
            <p:ph type="ctrTitle"/>
          </p:nvPr>
        </p:nvSpPr>
        <p:spPr>
          <a:xfrm>
            <a:off x="2028721" y="4495800"/>
            <a:ext cx="5086558" cy="671620"/>
          </a:xfrm>
        </p:spPr>
        <p:txBody>
          <a:bodyPr/>
          <a:lstStyle/>
          <a:p>
            <a:r>
              <a:rPr lang="en-US" dirty="0" smtClean="0">
                <a:solidFill>
                  <a:schemeClr val="accent2"/>
                </a:solidFill>
              </a:rPr>
              <a:t>by Paul Fleischman</a:t>
            </a:r>
            <a:endParaRPr lang="en-US" dirty="0">
              <a:solidFill>
                <a:schemeClr val="accent2"/>
              </a:solidFill>
            </a:endParaRPr>
          </a:p>
        </p:txBody>
      </p:sp>
      <p:sp>
        <p:nvSpPr>
          <p:cNvPr id="3" name="Subtitle 2"/>
          <p:cNvSpPr>
            <a:spLocks noGrp="1"/>
          </p:cNvSpPr>
          <p:nvPr>
            <p:ph type="subTitle" idx="1"/>
          </p:nvPr>
        </p:nvSpPr>
        <p:spPr>
          <a:xfrm>
            <a:off x="2076241" y="1219200"/>
            <a:ext cx="2724359" cy="404220"/>
          </a:xfrm>
        </p:spPr>
        <p:txBody>
          <a:bodyPr>
            <a:normAutofit/>
          </a:bodyPr>
          <a:lstStyle/>
          <a:p>
            <a:r>
              <a:rPr lang="en-US" dirty="0" smtClean="0"/>
              <a:t>literature focus unit</a:t>
            </a:r>
            <a:endParaRPr lang="en-US" dirty="0"/>
          </a:p>
        </p:txBody>
      </p:sp>
    </p:spTree>
    <p:extLst>
      <p:ext uri="{BB962C8B-B14F-4D97-AF65-F5344CB8AC3E}">
        <p14:creationId xmlns:p14="http://schemas.microsoft.com/office/powerpoint/2010/main" val="22300448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4969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smtClean="0">
                <a:solidFill>
                  <a:schemeClr val="accent2"/>
                </a:solidFill>
                <a:latin typeface="AR CHRISTY" pitchFamily="2" charset="0"/>
                <a:ea typeface="Adobe Gothic Std B" pitchFamily="34" charset="-128"/>
              </a:rPr>
              <a:t>Week 2</a:t>
            </a:r>
            <a:endParaRPr lang="en-US" sz="5400" dirty="0">
              <a:solidFill>
                <a:schemeClr val="accent2"/>
              </a:solidFill>
              <a:latin typeface="AR CHRISTY" pitchFamily="2" charset="0"/>
              <a:ea typeface="Adobe Gothic Std B" pitchFamily="34" charset="-128"/>
            </a:endParaRPr>
          </a:p>
        </p:txBody>
      </p:sp>
      <p:sp>
        <p:nvSpPr>
          <p:cNvPr id="2" name="TextBox 1"/>
          <p:cNvSpPr txBox="1"/>
          <p:nvPr/>
        </p:nvSpPr>
        <p:spPr>
          <a:xfrm>
            <a:off x="914400" y="1447800"/>
            <a:ext cx="7467600" cy="4278094"/>
          </a:xfrm>
          <a:prstGeom prst="rect">
            <a:avLst/>
          </a:prstGeom>
          <a:noFill/>
        </p:spPr>
        <p:txBody>
          <a:bodyPr wrap="square" rtlCol="0">
            <a:spAutoFit/>
          </a:bodyPr>
          <a:lstStyle/>
          <a:p>
            <a:r>
              <a:rPr lang="en-US" sz="1600" b="1" u="sng" dirty="0" smtClean="0"/>
              <a:t>Day 1 (Virgil &amp; </a:t>
            </a:r>
            <a:r>
              <a:rPr lang="en-US" sz="1600" b="1" u="sng" dirty="0" err="1" smtClean="0"/>
              <a:t>Sae</a:t>
            </a:r>
            <a:r>
              <a:rPr lang="en-US" sz="1600" b="1" u="sng" dirty="0" smtClean="0"/>
              <a:t> Young)</a:t>
            </a:r>
          </a:p>
          <a:p>
            <a:pPr marL="682625"/>
            <a:r>
              <a:rPr lang="en-US" sz="1600" b="1" dirty="0" smtClean="0"/>
              <a:t>Reader’s Workshop </a:t>
            </a:r>
            <a:r>
              <a:rPr lang="en-US" sz="1600" dirty="0" smtClean="0"/>
              <a:t>- Read aloud from </a:t>
            </a:r>
            <a:r>
              <a:rPr lang="en-US" sz="1600" i="1" dirty="0" smtClean="0"/>
              <a:t>Families are Different</a:t>
            </a:r>
            <a:r>
              <a:rPr lang="en-US" sz="1600" dirty="0" smtClean="0"/>
              <a:t>; have students share times when they helped another family member like Virgil.</a:t>
            </a:r>
          </a:p>
          <a:p>
            <a:pPr marL="682625"/>
            <a:r>
              <a:rPr lang="en-US" sz="1600" b="1" dirty="0" smtClean="0"/>
              <a:t>Writer’s Workshop </a:t>
            </a:r>
            <a:r>
              <a:rPr lang="en-US" sz="1600" dirty="0" smtClean="0"/>
              <a:t>- Students create a family tree.</a:t>
            </a:r>
          </a:p>
          <a:p>
            <a:pPr marL="682625"/>
            <a:endParaRPr lang="en-US" sz="1600" dirty="0" smtClean="0"/>
          </a:p>
          <a:p>
            <a:r>
              <a:rPr lang="en-US" sz="1600" b="1" u="sng" dirty="0" smtClean="0"/>
              <a:t>Day 2 (Curtis)</a:t>
            </a:r>
            <a:endParaRPr lang="en-US" sz="1600" dirty="0" smtClean="0"/>
          </a:p>
          <a:p>
            <a:pPr marL="682625"/>
            <a:r>
              <a:rPr lang="en-US" sz="1600" b="1" dirty="0" smtClean="0"/>
              <a:t>Reader’s Workshop</a:t>
            </a:r>
            <a:r>
              <a:rPr lang="en-US" sz="1600" dirty="0" smtClean="0"/>
              <a:t> – Mini-lesson on Journal writing using excerpts from </a:t>
            </a:r>
            <a:r>
              <a:rPr lang="en-US" sz="1600" i="1" dirty="0" smtClean="0"/>
              <a:t>Peak</a:t>
            </a:r>
            <a:r>
              <a:rPr lang="en-US" sz="1600" dirty="0" smtClean="0"/>
              <a:t> &amp; </a:t>
            </a:r>
            <a:r>
              <a:rPr lang="en-US" sz="1600" i="1" dirty="0" smtClean="0"/>
              <a:t>Locomotion</a:t>
            </a:r>
            <a:r>
              <a:rPr lang="en-US" sz="1600" dirty="0" smtClean="0"/>
              <a:t>.</a:t>
            </a:r>
          </a:p>
          <a:p>
            <a:pPr marL="682625"/>
            <a:r>
              <a:rPr lang="en-US" sz="1600" b="1" dirty="0" smtClean="0"/>
              <a:t>Writer’s Workshop</a:t>
            </a:r>
            <a:r>
              <a:rPr lang="en-US" sz="1600" dirty="0" smtClean="0"/>
              <a:t> – Anchor chart on benefits of journal writing.</a:t>
            </a:r>
          </a:p>
          <a:p>
            <a:pPr marL="682625"/>
            <a:endParaRPr lang="en-US" sz="1600" b="1" dirty="0" smtClean="0"/>
          </a:p>
          <a:p>
            <a:r>
              <a:rPr lang="en-US" sz="1600" b="1" u="sng" dirty="0" smtClean="0"/>
              <a:t>Day 3 (Nora &amp; </a:t>
            </a:r>
            <a:r>
              <a:rPr lang="en-US" sz="1600" b="1" u="sng" dirty="0" err="1" smtClean="0"/>
              <a:t>Maricela</a:t>
            </a:r>
            <a:r>
              <a:rPr lang="en-US" sz="1600" b="1" u="sng" dirty="0" smtClean="0"/>
              <a:t>)</a:t>
            </a:r>
            <a:endParaRPr lang="en-US" sz="1600" dirty="0"/>
          </a:p>
          <a:p>
            <a:pPr marL="682625"/>
            <a:r>
              <a:rPr lang="en-US" sz="1600" b="1" dirty="0"/>
              <a:t>Reader’s </a:t>
            </a:r>
            <a:r>
              <a:rPr lang="en-US" sz="1600" b="1" dirty="0" smtClean="0"/>
              <a:t>Workshop</a:t>
            </a:r>
            <a:r>
              <a:rPr lang="en-US" sz="1600" dirty="0" smtClean="0"/>
              <a:t> – Read poem </a:t>
            </a:r>
            <a:r>
              <a:rPr lang="en-US" sz="1600" i="1" dirty="0" smtClean="0"/>
              <a:t>Individuality; </a:t>
            </a:r>
            <a:r>
              <a:rPr lang="en-US" sz="1600" dirty="0" smtClean="0"/>
              <a:t>students will research</a:t>
            </a:r>
            <a:r>
              <a:rPr lang="en-US" sz="1600" i="1" dirty="0"/>
              <a:t> </a:t>
            </a:r>
            <a:r>
              <a:rPr lang="en-US" sz="1600" dirty="0" smtClean="0"/>
              <a:t>poems online.</a:t>
            </a:r>
          </a:p>
          <a:p>
            <a:pPr marL="682625"/>
            <a:r>
              <a:rPr lang="en-US" sz="1600" b="1" dirty="0" smtClean="0"/>
              <a:t>Writer’s Workshop</a:t>
            </a:r>
            <a:r>
              <a:rPr lang="en-US" sz="1600" dirty="0" smtClean="0"/>
              <a:t> – Students will write a personal poem in a style discovered during their research.</a:t>
            </a:r>
            <a:endParaRPr lang="en-US" sz="1600" b="1" u="sng" dirty="0" smtClean="0"/>
          </a:p>
        </p:txBody>
      </p:sp>
    </p:spTree>
    <p:extLst>
      <p:ext uri="{BB962C8B-B14F-4D97-AF65-F5344CB8AC3E}">
        <p14:creationId xmlns:p14="http://schemas.microsoft.com/office/powerpoint/2010/main" val="420945419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4969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smtClean="0">
                <a:solidFill>
                  <a:schemeClr val="accent2"/>
                </a:solidFill>
                <a:latin typeface="AR CHRISTY" pitchFamily="2" charset="0"/>
                <a:ea typeface="Adobe Gothic Std B" pitchFamily="34" charset="-128"/>
              </a:rPr>
              <a:t>Week 2 </a:t>
            </a:r>
            <a:r>
              <a:rPr lang="en-US" sz="4000" dirty="0" smtClean="0">
                <a:solidFill>
                  <a:schemeClr val="accent2"/>
                </a:solidFill>
                <a:latin typeface="AR CHRISTY" pitchFamily="2" charset="0"/>
                <a:ea typeface="Adobe Gothic Std B" pitchFamily="34" charset="-128"/>
              </a:rPr>
              <a:t>(</a:t>
            </a:r>
            <a:r>
              <a:rPr lang="en-US" sz="4000" dirty="0" err="1" smtClean="0">
                <a:solidFill>
                  <a:schemeClr val="accent2"/>
                </a:solidFill>
                <a:latin typeface="AR CHRISTY" pitchFamily="2" charset="0"/>
                <a:ea typeface="Adobe Gothic Std B" pitchFamily="34" charset="-128"/>
              </a:rPr>
              <a:t>cont</a:t>
            </a:r>
            <a:r>
              <a:rPr lang="en-US" sz="4000" dirty="0" smtClean="0">
                <a:solidFill>
                  <a:schemeClr val="accent2"/>
                </a:solidFill>
                <a:latin typeface="AR CHRISTY" pitchFamily="2" charset="0"/>
                <a:ea typeface="Adobe Gothic Std B" pitchFamily="34" charset="-128"/>
              </a:rPr>
              <a:t>)</a:t>
            </a:r>
            <a:endParaRPr lang="en-US" sz="4000" dirty="0">
              <a:solidFill>
                <a:schemeClr val="accent2"/>
              </a:solidFill>
              <a:latin typeface="AR CHRISTY" pitchFamily="2" charset="0"/>
              <a:ea typeface="Adobe Gothic Std B" pitchFamily="34" charset="-128"/>
            </a:endParaRPr>
          </a:p>
        </p:txBody>
      </p:sp>
      <p:sp>
        <p:nvSpPr>
          <p:cNvPr id="2" name="TextBox 1"/>
          <p:cNvSpPr txBox="1"/>
          <p:nvPr/>
        </p:nvSpPr>
        <p:spPr>
          <a:xfrm>
            <a:off x="914400" y="1447800"/>
            <a:ext cx="7467600" cy="3046988"/>
          </a:xfrm>
          <a:prstGeom prst="rect">
            <a:avLst/>
          </a:prstGeom>
          <a:noFill/>
        </p:spPr>
        <p:txBody>
          <a:bodyPr wrap="square" rtlCol="0">
            <a:spAutoFit/>
          </a:bodyPr>
          <a:lstStyle/>
          <a:p>
            <a:r>
              <a:rPr lang="en-US" sz="1600" b="1" u="sng" dirty="0" smtClean="0"/>
              <a:t>Day 4 (Amir)</a:t>
            </a:r>
          </a:p>
          <a:p>
            <a:pPr marL="682625"/>
            <a:r>
              <a:rPr lang="en-US" sz="1600" b="1" dirty="0" smtClean="0"/>
              <a:t>Reader’s Workshop</a:t>
            </a:r>
            <a:r>
              <a:rPr lang="en-US" sz="1600" dirty="0" smtClean="0"/>
              <a:t> – Watch </a:t>
            </a:r>
            <a:r>
              <a:rPr lang="en-US" sz="1600" i="1" dirty="0" smtClean="0"/>
              <a:t>Celebrating Cultures Around the World, </a:t>
            </a:r>
            <a:r>
              <a:rPr lang="en-US" sz="1600" dirty="0" smtClean="0"/>
              <a:t>and have students find texts associated with one of the cultures featured.</a:t>
            </a:r>
          </a:p>
          <a:p>
            <a:pPr marL="682625"/>
            <a:r>
              <a:rPr lang="en-US" sz="1600" b="1" dirty="0" smtClean="0"/>
              <a:t>Writer’s Workshop</a:t>
            </a:r>
            <a:r>
              <a:rPr lang="en-US" sz="1600" dirty="0"/>
              <a:t> - Students will write a brief entry about what it would be like if they grew up in that culture</a:t>
            </a:r>
            <a:endParaRPr lang="en-US" sz="1600" b="1" dirty="0" smtClean="0"/>
          </a:p>
          <a:p>
            <a:pPr marL="682625"/>
            <a:endParaRPr lang="en-US" sz="1600" b="1" dirty="0" smtClean="0"/>
          </a:p>
          <a:p>
            <a:r>
              <a:rPr lang="en-US" sz="1600" b="1" u="sng" dirty="0" smtClean="0"/>
              <a:t>Day 5 (Florence)</a:t>
            </a:r>
          </a:p>
          <a:p>
            <a:pPr marL="682625"/>
            <a:r>
              <a:rPr lang="en-US" sz="1600" b="1" dirty="0" smtClean="0"/>
              <a:t>Reader’s Workshop</a:t>
            </a:r>
            <a:r>
              <a:rPr lang="en-US" sz="1600" dirty="0" smtClean="0"/>
              <a:t> - </a:t>
            </a:r>
            <a:r>
              <a:rPr lang="en-US" sz="1600" dirty="0"/>
              <a:t>Students will reread chapter 13 of </a:t>
            </a:r>
            <a:r>
              <a:rPr lang="en-US" sz="1600" dirty="0" err="1"/>
              <a:t>Seefolks</a:t>
            </a:r>
            <a:r>
              <a:rPr lang="en-US" sz="1600" dirty="0"/>
              <a:t> and pick out 10 </a:t>
            </a:r>
            <a:r>
              <a:rPr lang="en-US" sz="1600" dirty="0" smtClean="0"/>
              <a:t>descriptive words.</a:t>
            </a:r>
          </a:p>
          <a:p>
            <a:pPr marL="682625"/>
            <a:r>
              <a:rPr lang="en-US" sz="1600" b="1" dirty="0" smtClean="0"/>
              <a:t>Writer’s Workshop</a:t>
            </a:r>
            <a:r>
              <a:rPr lang="en-US" sz="1600" dirty="0" smtClean="0"/>
              <a:t> – Students will use their 10 words to create a word find.</a:t>
            </a:r>
            <a:endParaRPr lang="en-US" sz="1600" b="1" dirty="0" smtClean="0"/>
          </a:p>
        </p:txBody>
      </p:sp>
    </p:spTree>
    <p:extLst>
      <p:ext uri="{BB962C8B-B14F-4D97-AF65-F5344CB8AC3E}">
        <p14:creationId xmlns:p14="http://schemas.microsoft.com/office/powerpoint/2010/main" val="2793616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6200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err="1" smtClean="0">
                <a:solidFill>
                  <a:schemeClr val="accent2"/>
                </a:solidFill>
                <a:latin typeface="AR CHRISTY" pitchFamily="2" charset="0"/>
                <a:ea typeface="Adobe Gothic Std B" pitchFamily="34" charset="-128"/>
              </a:rPr>
              <a:t>Accomodations</a:t>
            </a:r>
            <a:endParaRPr lang="en-US" sz="5400" dirty="0">
              <a:solidFill>
                <a:schemeClr val="accent2"/>
              </a:solidFill>
              <a:latin typeface="AR CHRISTY" pitchFamily="2" charset="0"/>
              <a:ea typeface="Adobe Gothic Std B" pitchFamily="34" charset="-128"/>
            </a:endParaRPr>
          </a:p>
        </p:txBody>
      </p:sp>
      <p:sp>
        <p:nvSpPr>
          <p:cNvPr id="2" name="TextBox 1"/>
          <p:cNvSpPr txBox="1"/>
          <p:nvPr/>
        </p:nvSpPr>
        <p:spPr>
          <a:xfrm>
            <a:off x="2119313" y="1676400"/>
            <a:ext cx="4905374" cy="4278094"/>
          </a:xfrm>
          <a:prstGeom prst="rect">
            <a:avLst/>
          </a:prstGeom>
          <a:noFill/>
        </p:spPr>
        <p:txBody>
          <a:bodyPr wrap="square" rtlCol="0">
            <a:spAutoFit/>
          </a:bodyPr>
          <a:lstStyle/>
          <a:p>
            <a:pPr lvl="0" algn="just"/>
            <a:r>
              <a:rPr lang="en-US" sz="1600" b="1" dirty="0"/>
              <a:t>English as a Second Language-ESL</a:t>
            </a:r>
            <a:r>
              <a:rPr lang="en-US" sz="1600" dirty="0"/>
              <a:t>: For students that are considered ESL, we will have translations of the book, </a:t>
            </a:r>
            <a:r>
              <a:rPr lang="en-US" sz="1600" i="1" dirty="0" err="1"/>
              <a:t>Seedfolks</a:t>
            </a:r>
            <a:r>
              <a:rPr lang="en-US" sz="1600" dirty="0"/>
              <a:t>, for such students. Just as well, we will have advanced ESL learners paired together with lower level ESL students to help them understand the lessons. </a:t>
            </a:r>
          </a:p>
          <a:p>
            <a:pPr algn="just"/>
            <a:r>
              <a:rPr lang="en-US" sz="1600" dirty="0"/>
              <a:t> </a:t>
            </a:r>
          </a:p>
          <a:p>
            <a:pPr lvl="0" algn="just"/>
            <a:r>
              <a:rPr lang="en-US" sz="1600" b="1" dirty="0"/>
              <a:t>Deaf, hard of hearing: </a:t>
            </a:r>
            <a:r>
              <a:rPr lang="en-US" sz="1600" dirty="0"/>
              <a:t>Seating placement will be a major accommodation for students who are hard of hearing.  Such students will be given detailed instructions as well as charts and tables to help them follow along during lessons. Our students will also be given headphones with tape players that have pre-recorded directions on them so they can listen along as we give directions</a:t>
            </a:r>
            <a:r>
              <a:rPr lang="en-US" sz="1600" dirty="0" smtClean="0"/>
              <a:t>.</a:t>
            </a:r>
            <a:endParaRPr lang="en-US" sz="1600" dirty="0"/>
          </a:p>
        </p:txBody>
      </p:sp>
    </p:spTree>
    <p:extLst>
      <p:ext uri="{BB962C8B-B14F-4D97-AF65-F5344CB8AC3E}">
        <p14:creationId xmlns:p14="http://schemas.microsoft.com/office/powerpoint/2010/main" val="12243979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6200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err="1" smtClean="0">
                <a:solidFill>
                  <a:schemeClr val="accent2"/>
                </a:solidFill>
                <a:latin typeface="AR CHRISTY" pitchFamily="2" charset="0"/>
                <a:ea typeface="Adobe Gothic Std B" pitchFamily="34" charset="-128"/>
              </a:rPr>
              <a:t>Accomodations</a:t>
            </a:r>
            <a:endParaRPr lang="en-US" sz="5400" dirty="0">
              <a:solidFill>
                <a:schemeClr val="accent2"/>
              </a:solidFill>
              <a:latin typeface="AR CHRISTY" pitchFamily="2" charset="0"/>
              <a:ea typeface="Adobe Gothic Std B" pitchFamily="34" charset="-128"/>
            </a:endParaRPr>
          </a:p>
        </p:txBody>
      </p:sp>
      <p:sp>
        <p:nvSpPr>
          <p:cNvPr id="2" name="TextBox 1"/>
          <p:cNvSpPr txBox="1"/>
          <p:nvPr/>
        </p:nvSpPr>
        <p:spPr>
          <a:xfrm>
            <a:off x="2119313" y="1676400"/>
            <a:ext cx="4905374" cy="4770537"/>
          </a:xfrm>
          <a:prstGeom prst="rect">
            <a:avLst/>
          </a:prstGeom>
          <a:noFill/>
        </p:spPr>
        <p:txBody>
          <a:bodyPr wrap="square" rtlCol="0">
            <a:spAutoFit/>
          </a:bodyPr>
          <a:lstStyle/>
          <a:p>
            <a:pPr lvl="0" algn="just"/>
            <a:r>
              <a:rPr lang="en-US" sz="1600" b="1" dirty="0" smtClean="0"/>
              <a:t>Blind </a:t>
            </a:r>
            <a:r>
              <a:rPr lang="en-US" sz="1600" b="1" dirty="0"/>
              <a:t>students</a:t>
            </a:r>
            <a:r>
              <a:rPr lang="en-US" sz="1600" dirty="0"/>
              <a:t>: As for blind students, we will have the instructions of the lessons, as well as the individual books translated into Brail.  Depending on the child, aids for the student(s) may be provided. </a:t>
            </a:r>
          </a:p>
          <a:p>
            <a:pPr algn="just"/>
            <a:r>
              <a:rPr lang="en-US" sz="1600" dirty="0"/>
              <a:t> </a:t>
            </a:r>
          </a:p>
          <a:p>
            <a:pPr lvl="0" algn="just"/>
            <a:r>
              <a:rPr lang="en-US" sz="1600" b="1" dirty="0"/>
              <a:t>Learning Disabilities: </a:t>
            </a:r>
            <a:r>
              <a:rPr lang="en-US" sz="1600" dirty="0"/>
              <a:t>As for children with learning disabilities, we will have many group responding activities, as well as highly organized lessons to keep students on task and not overwhelmed as we are learning.  Using calendars and being highly organized will help such students stay on task and keep their thoughts on the material being learned. Seating arrangements will also play a role in accommodating students with learning disabilities. They will be placed in areas that they will learn best, which will depend on the class dynamics. </a:t>
            </a:r>
          </a:p>
        </p:txBody>
      </p:sp>
    </p:spTree>
    <p:extLst>
      <p:ext uri="{BB962C8B-B14F-4D97-AF65-F5344CB8AC3E}">
        <p14:creationId xmlns:p14="http://schemas.microsoft.com/office/powerpoint/2010/main" val="40909731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6200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smtClean="0">
                <a:solidFill>
                  <a:schemeClr val="accent2"/>
                </a:solidFill>
                <a:latin typeface="AR CHRISTY" pitchFamily="2" charset="0"/>
                <a:ea typeface="Adobe Gothic Std B" pitchFamily="34" charset="-128"/>
              </a:rPr>
              <a:t>Rationale</a:t>
            </a:r>
            <a:endParaRPr lang="en-US" sz="5400" dirty="0">
              <a:solidFill>
                <a:schemeClr val="accent2"/>
              </a:solidFill>
              <a:latin typeface="AR CHRISTY" pitchFamily="2" charset="0"/>
              <a:ea typeface="Adobe Gothic Std B" pitchFamily="34" charset="-128"/>
            </a:endParaRPr>
          </a:p>
        </p:txBody>
      </p:sp>
      <p:sp>
        <p:nvSpPr>
          <p:cNvPr id="2" name="TextBox 1"/>
          <p:cNvSpPr txBox="1"/>
          <p:nvPr/>
        </p:nvSpPr>
        <p:spPr>
          <a:xfrm>
            <a:off x="2119313" y="1447800"/>
            <a:ext cx="4905374" cy="5262979"/>
          </a:xfrm>
          <a:prstGeom prst="rect">
            <a:avLst/>
          </a:prstGeom>
          <a:noFill/>
        </p:spPr>
        <p:txBody>
          <a:bodyPr wrap="square" rtlCol="0">
            <a:spAutoFit/>
          </a:bodyPr>
          <a:lstStyle/>
          <a:p>
            <a:pPr algn="just"/>
            <a:r>
              <a:rPr lang="en-US" sz="1600" b="1" dirty="0" smtClean="0"/>
              <a:t>Reading</a:t>
            </a:r>
          </a:p>
          <a:p>
            <a:pPr algn="just"/>
            <a:r>
              <a:rPr lang="en-US" sz="1600" dirty="0" smtClean="0"/>
              <a:t>The </a:t>
            </a:r>
            <a:r>
              <a:rPr lang="en-US" sz="1600" dirty="0"/>
              <a:t>majority of our activities for Reading are either through individual reading, group reading, or teacher read aloud.  Reading is shown through novels, children’s literature, newspaper articles, and poetry.  The students are introduced to a variety of different texts that vary in level of difficulty.  The reading is more student based and each lesson correlated with a chapter or two from the book</a:t>
            </a:r>
            <a:r>
              <a:rPr lang="en-US" sz="1600" dirty="0" smtClean="0"/>
              <a:t>.</a:t>
            </a:r>
          </a:p>
          <a:p>
            <a:pPr algn="just"/>
            <a:endParaRPr lang="en-US" sz="1600" dirty="0"/>
          </a:p>
          <a:p>
            <a:pPr algn="just"/>
            <a:r>
              <a:rPr lang="en-US" sz="1600" b="1" dirty="0" smtClean="0"/>
              <a:t>Writing</a:t>
            </a:r>
          </a:p>
          <a:p>
            <a:pPr algn="just"/>
            <a:r>
              <a:rPr lang="en-US" sz="1600" dirty="0" smtClean="0"/>
              <a:t>For </a:t>
            </a:r>
            <a:r>
              <a:rPr lang="en-US" sz="1600" dirty="0"/>
              <a:t>most of our writing we had the students make journal entries in their writer’s notebook.  The types of journal entries varied from summaries, poems, charts to organize data, pictures, and word finds.  It is important to give students a variety of ways to express the message they are trying to say</a:t>
            </a:r>
            <a:r>
              <a:rPr lang="en-US" sz="1600" dirty="0" smtClean="0"/>
              <a:t>.</a:t>
            </a:r>
            <a:endParaRPr lang="en-US" sz="1600" dirty="0"/>
          </a:p>
        </p:txBody>
      </p:sp>
    </p:spTree>
    <p:extLst>
      <p:ext uri="{BB962C8B-B14F-4D97-AF65-F5344CB8AC3E}">
        <p14:creationId xmlns:p14="http://schemas.microsoft.com/office/powerpoint/2010/main" val="6756095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6200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smtClean="0">
                <a:solidFill>
                  <a:schemeClr val="accent2"/>
                </a:solidFill>
                <a:latin typeface="AR CHRISTY" pitchFamily="2" charset="0"/>
                <a:ea typeface="Adobe Gothic Std B" pitchFamily="34" charset="-128"/>
              </a:rPr>
              <a:t>Rationale</a:t>
            </a:r>
            <a:endParaRPr lang="en-US" sz="5400" dirty="0">
              <a:solidFill>
                <a:schemeClr val="accent2"/>
              </a:solidFill>
              <a:latin typeface="AR CHRISTY" pitchFamily="2" charset="0"/>
              <a:ea typeface="Adobe Gothic Std B" pitchFamily="34" charset="-128"/>
            </a:endParaRPr>
          </a:p>
        </p:txBody>
      </p:sp>
      <p:sp>
        <p:nvSpPr>
          <p:cNvPr id="2" name="TextBox 1"/>
          <p:cNvSpPr txBox="1"/>
          <p:nvPr/>
        </p:nvSpPr>
        <p:spPr>
          <a:xfrm>
            <a:off x="2119313" y="1999833"/>
            <a:ext cx="4905374" cy="2800767"/>
          </a:xfrm>
          <a:prstGeom prst="rect">
            <a:avLst/>
          </a:prstGeom>
          <a:noFill/>
        </p:spPr>
        <p:txBody>
          <a:bodyPr wrap="square" rtlCol="0">
            <a:spAutoFit/>
          </a:bodyPr>
          <a:lstStyle/>
          <a:p>
            <a:pPr algn="just"/>
            <a:r>
              <a:rPr lang="en-US" sz="1600" b="1" dirty="0" smtClean="0"/>
              <a:t>Listening - </a:t>
            </a:r>
            <a:r>
              <a:rPr lang="en-US" sz="1600" dirty="0" smtClean="0"/>
              <a:t>Listening </a:t>
            </a:r>
            <a:r>
              <a:rPr lang="en-US" sz="1600" dirty="0"/>
              <a:t>was used through teacher read aloud, during group work, and during other students presentations.  It is important for students to learn to respect their peers and their opinions that vary from their own.  We want students to know that they can learn just as much from listening as they can from researching on their own.  Many times another student will introduce an idea that many students in the class had never thought of before</a:t>
            </a:r>
            <a:r>
              <a:rPr lang="en-US" sz="1600" dirty="0" smtClean="0"/>
              <a:t>.</a:t>
            </a:r>
            <a:endParaRPr lang="en-US" sz="1600" dirty="0"/>
          </a:p>
        </p:txBody>
      </p:sp>
    </p:spTree>
    <p:extLst>
      <p:ext uri="{BB962C8B-B14F-4D97-AF65-F5344CB8AC3E}">
        <p14:creationId xmlns:p14="http://schemas.microsoft.com/office/powerpoint/2010/main" val="35603789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6200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smtClean="0">
                <a:solidFill>
                  <a:schemeClr val="accent2"/>
                </a:solidFill>
                <a:latin typeface="AR CHRISTY" pitchFamily="2" charset="0"/>
                <a:ea typeface="Adobe Gothic Std B" pitchFamily="34" charset="-128"/>
              </a:rPr>
              <a:t>Rationale</a:t>
            </a:r>
            <a:endParaRPr lang="en-US" sz="5400" dirty="0">
              <a:solidFill>
                <a:schemeClr val="accent2"/>
              </a:solidFill>
              <a:latin typeface="AR CHRISTY" pitchFamily="2" charset="0"/>
              <a:ea typeface="Adobe Gothic Std B" pitchFamily="34" charset="-128"/>
            </a:endParaRPr>
          </a:p>
        </p:txBody>
      </p:sp>
      <p:sp>
        <p:nvSpPr>
          <p:cNvPr id="2" name="TextBox 1"/>
          <p:cNvSpPr txBox="1"/>
          <p:nvPr/>
        </p:nvSpPr>
        <p:spPr>
          <a:xfrm>
            <a:off x="2119313" y="1999833"/>
            <a:ext cx="4905374" cy="2800767"/>
          </a:xfrm>
          <a:prstGeom prst="rect">
            <a:avLst/>
          </a:prstGeom>
          <a:noFill/>
        </p:spPr>
        <p:txBody>
          <a:bodyPr wrap="square" rtlCol="0">
            <a:spAutoFit/>
          </a:bodyPr>
          <a:lstStyle/>
          <a:p>
            <a:pPr algn="just"/>
            <a:r>
              <a:rPr lang="en-US" sz="1600" b="1" dirty="0" smtClean="0"/>
              <a:t>Speaking - </a:t>
            </a:r>
            <a:r>
              <a:rPr lang="en-US" sz="1600" dirty="0" smtClean="0"/>
              <a:t>This </a:t>
            </a:r>
            <a:r>
              <a:rPr lang="en-US" sz="1600" dirty="0"/>
              <a:t>area of language arts was used during group work and during presentations or sharing of ideas.  Speaking is important because it allows students to share what they have learned or their opinion on an issue.  Students need to be able to express their opinions on a topic and the classroom should be a fostering environment that enforces students to speak up.  However, students need to learn when the appropriate time is for that. </a:t>
            </a:r>
            <a:endParaRPr lang="en-US" sz="1600" dirty="0"/>
          </a:p>
        </p:txBody>
      </p:sp>
    </p:spTree>
    <p:extLst>
      <p:ext uri="{BB962C8B-B14F-4D97-AF65-F5344CB8AC3E}">
        <p14:creationId xmlns:p14="http://schemas.microsoft.com/office/powerpoint/2010/main" val="25346050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6200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smtClean="0">
                <a:solidFill>
                  <a:schemeClr val="accent2"/>
                </a:solidFill>
                <a:latin typeface="AR CHRISTY" pitchFamily="2" charset="0"/>
                <a:ea typeface="Adobe Gothic Std B" pitchFamily="34" charset="-128"/>
              </a:rPr>
              <a:t>Rationale</a:t>
            </a:r>
            <a:endParaRPr lang="en-US" sz="5400" dirty="0">
              <a:solidFill>
                <a:schemeClr val="accent2"/>
              </a:solidFill>
              <a:latin typeface="AR CHRISTY" pitchFamily="2" charset="0"/>
              <a:ea typeface="Adobe Gothic Std B" pitchFamily="34" charset="-128"/>
            </a:endParaRPr>
          </a:p>
        </p:txBody>
      </p:sp>
      <p:sp>
        <p:nvSpPr>
          <p:cNvPr id="2" name="TextBox 1"/>
          <p:cNvSpPr txBox="1"/>
          <p:nvPr/>
        </p:nvSpPr>
        <p:spPr>
          <a:xfrm>
            <a:off x="2119313" y="1447800"/>
            <a:ext cx="4905374" cy="5016758"/>
          </a:xfrm>
          <a:prstGeom prst="rect">
            <a:avLst/>
          </a:prstGeom>
          <a:noFill/>
        </p:spPr>
        <p:txBody>
          <a:bodyPr wrap="square" rtlCol="0">
            <a:spAutoFit/>
          </a:bodyPr>
          <a:lstStyle/>
          <a:p>
            <a:r>
              <a:rPr lang="en-US" sz="1600" b="1" dirty="0" smtClean="0"/>
              <a:t>Viewing - </a:t>
            </a:r>
            <a:r>
              <a:rPr lang="en-US" sz="1600" dirty="0" smtClean="0"/>
              <a:t>We </a:t>
            </a:r>
            <a:r>
              <a:rPr lang="en-US" sz="1600" dirty="0"/>
              <a:t>used viewing in web searches, reading material, YouTube video presentations, and any writing model that we did for the students.  Students should be offered a variety of ways to view materials.  We think giving students an array of ways to explore a topic enhances their motivation to learn about the material.  It is also important to give the students a model of what you want them to do so they know what you are expecting</a:t>
            </a:r>
            <a:r>
              <a:rPr lang="en-US" sz="1600" dirty="0" smtClean="0"/>
              <a:t>.</a:t>
            </a:r>
          </a:p>
          <a:p>
            <a:endParaRPr lang="en-US" sz="1600" dirty="0"/>
          </a:p>
          <a:p>
            <a:r>
              <a:rPr lang="en-US" sz="1600" b="1" dirty="0"/>
              <a:t>Visually </a:t>
            </a:r>
            <a:r>
              <a:rPr lang="en-US" sz="1600" b="1" dirty="0" smtClean="0"/>
              <a:t>Representing - </a:t>
            </a:r>
            <a:r>
              <a:rPr lang="en-US" sz="1600" dirty="0" smtClean="0"/>
              <a:t>We </a:t>
            </a:r>
            <a:r>
              <a:rPr lang="en-US" sz="1600" dirty="0"/>
              <a:t>used this area of language arts when we had the students create things, such as a character web or an ancestor tree.  Visually Representing is critical because it allows the students to express their views/opinions.  It allows them to be as creative as they want and let their artistic abilities flow.  </a:t>
            </a:r>
          </a:p>
        </p:txBody>
      </p:sp>
    </p:spTree>
    <p:extLst>
      <p:ext uri="{BB962C8B-B14F-4D97-AF65-F5344CB8AC3E}">
        <p14:creationId xmlns:p14="http://schemas.microsoft.com/office/powerpoint/2010/main" val="19129176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09444" y="1511163"/>
            <a:ext cx="7125112" cy="4051437"/>
          </a:xfrm>
        </p:spPr>
        <p:txBody>
          <a:bodyPr>
            <a:normAutofit/>
          </a:bodyPr>
          <a:lstStyle/>
          <a:p>
            <a:pPr marL="0" indent="0" algn="ctr">
              <a:buNone/>
            </a:pPr>
            <a:r>
              <a:rPr lang="en-US" sz="2400" dirty="0" smtClean="0"/>
              <a:t>Setting – Cleveland, OH (circa 1997</a:t>
            </a:r>
            <a:r>
              <a:rPr lang="en-US" sz="2200" dirty="0" smtClean="0"/>
              <a:t>)</a:t>
            </a:r>
          </a:p>
          <a:p>
            <a:pPr marL="0" indent="0" algn="ctr">
              <a:buNone/>
            </a:pPr>
            <a:r>
              <a:rPr lang="en-US" sz="2200" dirty="0" smtClean="0"/>
              <a:t>a vacant lot on Gibb Street</a:t>
            </a:r>
          </a:p>
          <a:p>
            <a:pPr marL="0" indent="0" algn="ctr">
              <a:buNone/>
            </a:pPr>
            <a:endParaRPr lang="en-US" sz="2200" dirty="0" smtClean="0"/>
          </a:p>
          <a:p>
            <a:pPr marL="0" indent="0" algn="ctr">
              <a:buNone/>
            </a:pPr>
            <a:r>
              <a:rPr lang="en-US" sz="2200" i="1" dirty="0" smtClean="0"/>
              <a:t>“Then the steel mills and factories closed and </a:t>
            </a:r>
            <a:r>
              <a:rPr lang="en-US" sz="2200" b="1" i="1" dirty="0" smtClean="0"/>
              <a:t>everybody</a:t>
            </a:r>
            <a:r>
              <a:rPr lang="en-US" sz="2200" i="1" dirty="0" smtClean="0"/>
              <a:t> left, like rats. Buildings abandoned. Men with no work drinking from nine to five instead, down there in that lot.”</a:t>
            </a:r>
          </a:p>
          <a:p>
            <a:pPr marL="0" indent="0" algn="r">
              <a:buNone/>
            </a:pPr>
            <a:r>
              <a:rPr lang="en-US" sz="2200" i="1" dirty="0" smtClean="0"/>
              <a:t>Ana, 82 years old</a:t>
            </a:r>
            <a:endParaRPr lang="en-US" sz="2400" i="1" dirty="0" smtClean="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3009900" y="914400"/>
            <a:ext cx="312420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400" dirty="0" smtClean="0">
                <a:solidFill>
                  <a:schemeClr val="accent2"/>
                </a:solidFill>
                <a:latin typeface="AR CHRISTY" pitchFamily="2" charset="0"/>
                <a:ea typeface="Adobe Gothic Std B" pitchFamily="34" charset="-128"/>
              </a:rPr>
              <a:t>the</a:t>
            </a:r>
            <a:r>
              <a:rPr lang="en-US" sz="1600" dirty="0" smtClean="0">
                <a:solidFill>
                  <a:schemeClr val="accent2"/>
                </a:solidFill>
                <a:latin typeface="AR CHRISTY" pitchFamily="2" charset="0"/>
                <a:ea typeface="Adobe Gothic Std B" pitchFamily="34" charset="-128"/>
              </a:rPr>
              <a:t> </a:t>
            </a:r>
            <a:r>
              <a:rPr lang="en-US" sz="5400" dirty="0" smtClean="0">
                <a:solidFill>
                  <a:schemeClr val="accent2"/>
                </a:solidFill>
                <a:latin typeface="AR CHRISTY" pitchFamily="2" charset="0"/>
                <a:ea typeface="Adobe Gothic Std B" pitchFamily="34" charset="-128"/>
              </a:rPr>
              <a:t>Basics</a:t>
            </a:r>
            <a:endParaRPr lang="en-US" sz="5400" dirty="0">
              <a:solidFill>
                <a:schemeClr val="accent2"/>
              </a:solidFill>
              <a:latin typeface="AR CHRISTY" pitchFamily="2" charset="0"/>
              <a:ea typeface="Adobe Gothic Std B" pitchFamily="34" charset="-128"/>
            </a:endParaRPr>
          </a:p>
        </p:txBody>
      </p:sp>
    </p:spTree>
    <p:extLst>
      <p:ext uri="{BB962C8B-B14F-4D97-AF65-F5344CB8AC3E}">
        <p14:creationId xmlns:p14="http://schemas.microsoft.com/office/powerpoint/2010/main" val="26697257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p:cNvSpPr/>
          <p:nvPr/>
        </p:nvSpPr>
        <p:spPr>
          <a:xfrm>
            <a:off x="495300" y="1905000"/>
            <a:ext cx="8077200" cy="2971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2228850" y="1054490"/>
            <a:ext cx="468630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400" dirty="0" smtClean="0">
                <a:solidFill>
                  <a:schemeClr val="accent2"/>
                </a:solidFill>
                <a:latin typeface="AR CHRISTY" pitchFamily="2" charset="0"/>
                <a:ea typeface="Adobe Gothic Std B" pitchFamily="34" charset="-128"/>
              </a:rPr>
              <a:t>the</a:t>
            </a:r>
            <a:r>
              <a:rPr lang="en-US" sz="1600" dirty="0" smtClean="0">
                <a:solidFill>
                  <a:schemeClr val="accent2"/>
                </a:solidFill>
                <a:latin typeface="AR CHRISTY" pitchFamily="2" charset="0"/>
                <a:ea typeface="Adobe Gothic Std B" pitchFamily="34" charset="-128"/>
              </a:rPr>
              <a:t> </a:t>
            </a:r>
            <a:r>
              <a:rPr lang="en-US" sz="5400" dirty="0" smtClean="0">
                <a:solidFill>
                  <a:schemeClr val="accent2"/>
                </a:solidFill>
                <a:latin typeface="AR CHRISTY" pitchFamily="2" charset="0"/>
                <a:ea typeface="Adobe Gothic Std B" pitchFamily="34" charset="-128"/>
              </a:rPr>
              <a:t>Characters</a:t>
            </a:r>
            <a:endParaRPr lang="en-US" sz="5400" dirty="0">
              <a:solidFill>
                <a:schemeClr val="accent2"/>
              </a:solidFill>
              <a:latin typeface="AR CHRISTY" pitchFamily="2" charset="0"/>
              <a:ea typeface="Adobe Gothic Std B" pitchFamily="34" charset="-128"/>
            </a:endParaRPr>
          </a:p>
        </p:txBody>
      </p:sp>
      <p:grpSp>
        <p:nvGrpSpPr>
          <p:cNvPr id="28" name="Group 27"/>
          <p:cNvGrpSpPr/>
          <p:nvPr/>
        </p:nvGrpSpPr>
        <p:grpSpPr>
          <a:xfrm>
            <a:off x="497763" y="1946374"/>
            <a:ext cx="8072274" cy="2889052"/>
            <a:chOff x="457200" y="1685925"/>
            <a:chExt cx="8072274" cy="2889052"/>
          </a:xfrm>
        </p:grpSpPr>
        <p:grpSp>
          <p:nvGrpSpPr>
            <p:cNvPr id="22" name="Group 21"/>
            <p:cNvGrpSpPr/>
            <p:nvPr/>
          </p:nvGrpSpPr>
          <p:grpSpPr>
            <a:xfrm>
              <a:off x="609600" y="2094604"/>
              <a:ext cx="7772400" cy="2135392"/>
              <a:chOff x="533400" y="2831896"/>
              <a:chExt cx="7772400" cy="2135391"/>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757" y="2831897"/>
                <a:ext cx="837443" cy="961640"/>
              </a:xfrm>
              <a:prstGeom prst="rect">
                <a:avLst/>
              </a:prstGeom>
              <a:effectLst>
                <a:outerShdw blurRad="50800" dist="152400" dir="2700000" sx="99000" sy="99000" algn="ctr" rotWithShape="0">
                  <a:srgbClr val="000000">
                    <a:alpha val="56000"/>
                  </a:srgbClr>
                </a:outerShdw>
              </a:effectLst>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15358" y="2831897"/>
                <a:ext cx="837442" cy="961639"/>
              </a:xfrm>
              <a:prstGeom prst="rect">
                <a:avLst/>
              </a:prstGeom>
              <a:effectLst>
                <a:outerShdw blurRad="50800" dist="152400" dir="2700000" sx="99000" sy="99000" algn="ctr" rotWithShape="0">
                  <a:srgbClr val="000000">
                    <a:alpha val="56000"/>
                  </a:srgbClr>
                </a:outerShdw>
              </a:effectLst>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05958" y="2831896"/>
                <a:ext cx="837442" cy="961639"/>
              </a:xfrm>
              <a:prstGeom prst="rect">
                <a:avLst/>
              </a:prstGeom>
              <a:effectLst>
                <a:outerShdw blurRad="50800" dist="152400" dir="2700000" sx="99000" sy="99000" algn="ctr" rotWithShape="0">
                  <a:srgbClr val="000000">
                    <a:alpha val="56000"/>
                  </a:srgbClr>
                </a:outerShdw>
              </a:effectLst>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96558" y="2836660"/>
                <a:ext cx="837442" cy="961639"/>
              </a:xfrm>
              <a:prstGeom prst="rect">
                <a:avLst/>
              </a:prstGeom>
              <a:effectLst>
                <a:outerShdw blurRad="50800" dist="152400" dir="2700000" sx="99000" sy="99000" algn="ctr" rotWithShape="0">
                  <a:srgbClr val="000000">
                    <a:alpha val="56000"/>
                  </a:srgbClr>
                </a:outerShdw>
              </a:effectLst>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87158" y="2836660"/>
                <a:ext cx="837442" cy="961639"/>
              </a:xfrm>
              <a:prstGeom prst="rect">
                <a:avLst/>
              </a:prstGeom>
              <a:effectLst>
                <a:outerShdw blurRad="50800" dist="152400" dir="2700000" sx="99000" sy="99000" algn="ctr" rotWithShape="0">
                  <a:srgbClr val="000000">
                    <a:alpha val="56000"/>
                  </a:srgbClr>
                </a:outerShdw>
              </a:effectLst>
            </p:spPr>
          </p:pic>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86002" y="2850947"/>
                <a:ext cx="829198" cy="952172"/>
              </a:xfrm>
              <a:prstGeom prst="rect">
                <a:avLst/>
              </a:prstGeom>
              <a:effectLst>
                <a:outerShdw blurRad="50800" dist="152400" dir="2700000" sx="99000" sy="99000" algn="ctr" rotWithShape="0">
                  <a:srgbClr val="000000">
                    <a:alpha val="56000"/>
                  </a:srgbClr>
                </a:outerShdw>
              </a:effectLst>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476602" y="2857087"/>
                <a:ext cx="829198" cy="952172"/>
              </a:xfrm>
              <a:prstGeom prst="rect">
                <a:avLst/>
              </a:prstGeom>
              <a:effectLst>
                <a:outerShdw blurRad="50800" dist="152400" dir="2700000" sx="99000" sy="99000" algn="ctr" rotWithShape="0">
                  <a:srgbClr val="000000">
                    <a:alpha val="56000"/>
                  </a:srgbClr>
                </a:outerShdw>
              </a:effectLst>
            </p:spPr>
          </p:pic>
          <p:pic>
            <p:nvPicPr>
              <p:cNvPr id="14" name="Picture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33400" y="4000828"/>
                <a:ext cx="829198" cy="952172"/>
              </a:xfrm>
              <a:prstGeom prst="rect">
                <a:avLst/>
              </a:prstGeom>
              <a:effectLst>
                <a:outerShdw blurRad="50800" dist="152400" dir="2700000" sx="99000" sy="99000" algn="ctr" rotWithShape="0">
                  <a:srgbClr val="000000">
                    <a:alpha val="56000"/>
                  </a:srgbClr>
                </a:outerShdw>
              </a:effectLst>
            </p:spPr>
          </p:pic>
          <p:pic>
            <p:nvPicPr>
              <p:cNvPr id="15" name="Picture 14"/>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533002" y="4000828"/>
                <a:ext cx="829198" cy="952172"/>
              </a:xfrm>
              <a:prstGeom prst="rect">
                <a:avLst/>
              </a:prstGeom>
              <a:effectLst>
                <a:outerShdw blurRad="50800" dist="152400" dir="2700000" sx="99000" sy="99000" algn="ctr" rotWithShape="0">
                  <a:srgbClr val="000000">
                    <a:alpha val="56000"/>
                  </a:srgbClr>
                </a:outerShdw>
              </a:effectLst>
            </p:spPr>
          </p:pic>
          <p:pic>
            <p:nvPicPr>
              <p:cNvPr id="17" name="Picture 16"/>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514202" y="4005590"/>
                <a:ext cx="829198" cy="952172"/>
              </a:xfrm>
              <a:prstGeom prst="rect">
                <a:avLst/>
              </a:prstGeom>
              <a:effectLst>
                <a:outerShdw blurRad="50800" dist="152400" dir="2700000" sx="99000" sy="99000" algn="ctr" rotWithShape="0">
                  <a:srgbClr val="000000">
                    <a:alpha val="56000"/>
                  </a:srgbClr>
                </a:outerShdw>
              </a:effectLst>
            </p:spPr>
          </p:pic>
          <p:pic>
            <p:nvPicPr>
              <p:cNvPr id="18" name="Picture 1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4504802" y="4010679"/>
                <a:ext cx="829198" cy="952172"/>
              </a:xfrm>
              <a:prstGeom prst="rect">
                <a:avLst/>
              </a:prstGeom>
              <a:effectLst>
                <a:outerShdw blurRad="50800" dist="152400" dir="2700000" sx="99000" sy="99000" algn="ctr" rotWithShape="0">
                  <a:srgbClr val="000000">
                    <a:alpha val="56000"/>
                  </a:srgbClr>
                </a:outerShdw>
              </a:effectLst>
            </p:spPr>
          </p:pic>
          <p:pic>
            <p:nvPicPr>
              <p:cNvPr id="16" name="Picture 15"/>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523602" y="4005589"/>
                <a:ext cx="829198" cy="952173"/>
              </a:xfrm>
              <a:prstGeom prst="rect">
                <a:avLst/>
              </a:prstGeom>
              <a:effectLst>
                <a:outerShdw blurRad="50800" dist="152400" dir="2700000" sx="99000" sy="99000" algn="ctr" rotWithShape="0">
                  <a:srgbClr val="000000">
                    <a:alpha val="56000"/>
                  </a:srgbClr>
                </a:outerShdw>
              </a:effectLst>
            </p:spPr>
          </p:pic>
          <p:pic>
            <p:nvPicPr>
              <p:cNvPr id="19" name="Picture 18"/>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5495402" y="4010679"/>
                <a:ext cx="829198" cy="952172"/>
              </a:xfrm>
              <a:prstGeom prst="rect">
                <a:avLst/>
              </a:prstGeom>
              <a:effectLst>
                <a:outerShdw blurRad="50800" dist="152400" dir="2700000" sx="99000" sy="99000" algn="ctr" rotWithShape="0">
                  <a:srgbClr val="000000">
                    <a:alpha val="56000"/>
                  </a:srgbClr>
                </a:outerShdw>
              </a:effectLst>
            </p:spPr>
          </p:pic>
          <p:pic>
            <p:nvPicPr>
              <p:cNvPr id="20" name="Picture 19"/>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6486002" y="4010679"/>
                <a:ext cx="829198" cy="952173"/>
              </a:xfrm>
              <a:prstGeom prst="rect">
                <a:avLst/>
              </a:prstGeom>
              <a:effectLst>
                <a:outerShdw blurRad="50800" dist="152400" dir="2700000" sx="99000" sy="99000" algn="ctr" rotWithShape="0">
                  <a:srgbClr val="000000">
                    <a:alpha val="56000"/>
                  </a:srgbClr>
                </a:outerShdw>
              </a:effectLst>
            </p:spPr>
          </p:pic>
          <p:pic>
            <p:nvPicPr>
              <p:cNvPr id="21" name="Picture 20"/>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476602" y="4015114"/>
                <a:ext cx="829198" cy="952173"/>
              </a:xfrm>
              <a:prstGeom prst="rect">
                <a:avLst/>
              </a:prstGeom>
              <a:effectLst>
                <a:outerShdw blurRad="50800" dist="152400" dir="2700000" sx="99000" sy="99000" algn="ctr" rotWithShape="0">
                  <a:srgbClr val="000000">
                    <a:alpha val="56000"/>
                  </a:srgbClr>
                </a:outerShdw>
              </a:effectLst>
            </p:spPr>
          </p:pic>
          <p:pic>
            <p:nvPicPr>
              <p:cNvPr id="5" name="Picture 4"/>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33400" y="2831897"/>
                <a:ext cx="829198" cy="961640"/>
              </a:xfrm>
              <a:prstGeom prst="rect">
                <a:avLst/>
              </a:prstGeom>
              <a:effectLst>
                <a:outerShdw blurRad="50800" dist="152400" dir="2700000" sx="99000" sy="99000" algn="ctr" rotWithShape="0">
                  <a:srgbClr val="000000">
                    <a:alpha val="56000"/>
                  </a:srgbClr>
                </a:outerShdw>
              </a:effectLst>
            </p:spPr>
          </p:pic>
        </p:grpSp>
        <p:sp>
          <p:nvSpPr>
            <p:cNvPr id="26" name="TextBox 25"/>
            <p:cNvSpPr txBox="1"/>
            <p:nvPr/>
          </p:nvSpPr>
          <p:spPr>
            <a:xfrm>
              <a:off x="609600" y="1685925"/>
              <a:ext cx="7690760" cy="369332"/>
            </a:xfrm>
            <a:prstGeom prst="rect">
              <a:avLst/>
            </a:prstGeom>
            <a:noFill/>
          </p:spPr>
          <p:txBody>
            <a:bodyPr wrap="none" rtlCol="0">
              <a:spAutoFit/>
            </a:bodyPr>
            <a:lstStyle/>
            <a:p>
              <a:r>
                <a:rPr lang="en-US" dirty="0" smtClean="0"/>
                <a:t>  </a:t>
              </a:r>
              <a:r>
                <a:rPr lang="en-US" sz="1400" dirty="0" smtClean="0"/>
                <a:t>Kim          Ana        Wendell    Gonzalo    </a:t>
              </a:r>
              <a:r>
                <a:rPr lang="en-US" sz="1400" dirty="0" err="1" smtClean="0"/>
                <a:t>Tio</a:t>
              </a:r>
              <a:r>
                <a:rPr lang="en-US" sz="1400" dirty="0" smtClean="0"/>
                <a:t> Juan      Leona         Sam        Virgil</a:t>
              </a:r>
              <a:endParaRPr lang="en-US" sz="1400" dirty="0"/>
            </a:p>
          </p:txBody>
        </p:sp>
        <p:sp>
          <p:nvSpPr>
            <p:cNvPr id="27" name="TextBox 26"/>
            <p:cNvSpPr txBox="1"/>
            <p:nvPr/>
          </p:nvSpPr>
          <p:spPr>
            <a:xfrm>
              <a:off x="457200" y="4267200"/>
              <a:ext cx="8072274" cy="307777"/>
            </a:xfrm>
            <a:prstGeom prst="rect">
              <a:avLst/>
            </a:prstGeom>
            <a:noFill/>
          </p:spPr>
          <p:txBody>
            <a:bodyPr wrap="none" rtlCol="0">
              <a:spAutoFit/>
            </a:bodyPr>
            <a:lstStyle/>
            <a:p>
              <a:r>
                <a:rPr lang="en-US" sz="1400" dirty="0" err="1" smtClean="0"/>
                <a:t>Sae</a:t>
              </a:r>
              <a:r>
                <a:rPr lang="en-US" sz="1400" dirty="0" smtClean="0"/>
                <a:t> Young    Curtis        Royce        Nora       Mr. Myles   </a:t>
              </a:r>
              <a:r>
                <a:rPr lang="en-US" sz="1400" dirty="0" err="1" smtClean="0"/>
                <a:t>Maricela</a:t>
              </a:r>
              <a:r>
                <a:rPr lang="en-US" sz="1400" dirty="0" smtClean="0"/>
                <a:t>       Amir      Florence</a:t>
              </a:r>
              <a:endParaRPr lang="en-US" sz="1400" dirty="0"/>
            </a:p>
          </p:txBody>
        </p:sp>
      </p:grpSp>
      <p:sp>
        <p:nvSpPr>
          <p:cNvPr id="29" name="TextBox 28"/>
          <p:cNvSpPr txBox="1"/>
          <p:nvPr/>
        </p:nvSpPr>
        <p:spPr>
          <a:xfrm>
            <a:off x="2228850" y="5029200"/>
            <a:ext cx="4686300" cy="1477328"/>
          </a:xfrm>
          <a:prstGeom prst="rect">
            <a:avLst/>
          </a:prstGeom>
          <a:noFill/>
        </p:spPr>
        <p:txBody>
          <a:bodyPr wrap="square" rtlCol="0">
            <a:spAutoFit/>
          </a:bodyPr>
          <a:lstStyle/>
          <a:p>
            <a:pPr algn="ctr"/>
            <a:r>
              <a:rPr lang="en-US" dirty="0" smtClean="0"/>
              <a:t>The story has no main character; rather, it has 13 main characters, and the story progresses through vignettes that tell a bit of the story from each character’s perspective. </a:t>
            </a:r>
            <a:endParaRPr lang="en-US" dirty="0"/>
          </a:p>
        </p:txBody>
      </p:sp>
    </p:spTree>
    <p:extLst>
      <p:ext uri="{BB962C8B-B14F-4D97-AF65-F5344CB8AC3E}">
        <p14:creationId xmlns:p14="http://schemas.microsoft.com/office/powerpoint/2010/main" val="2695682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33422" y="1892163"/>
            <a:ext cx="6077156" cy="4432437"/>
          </a:xfrm>
        </p:spPr>
        <p:txBody>
          <a:bodyPr numCol="1">
            <a:normAutofit lnSpcReduction="10000"/>
          </a:bodyPr>
          <a:lstStyle/>
          <a:p>
            <a:pPr marL="0" indent="0" algn="ctr">
              <a:buNone/>
            </a:pPr>
            <a:r>
              <a:rPr lang="en-US" sz="2400" i="1" dirty="0" smtClean="0"/>
              <a:t>Poverty</a:t>
            </a:r>
          </a:p>
          <a:p>
            <a:pPr marL="0" indent="0" algn="ctr">
              <a:buNone/>
            </a:pPr>
            <a:r>
              <a:rPr lang="en-US" sz="2400" i="1" dirty="0" smtClean="0"/>
              <a:t>Trash</a:t>
            </a:r>
          </a:p>
          <a:p>
            <a:pPr marL="0" indent="0" algn="ctr">
              <a:buNone/>
            </a:pPr>
            <a:r>
              <a:rPr lang="en-US" sz="2400" i="1" dirty="0" smtClean="0"/>
              <a:t>Prejudice</a:t>
            </a:r>
          </a:p>
          <a:p>
            <a:pPr marL="0" indent="0" algn="ctr">
              <a:buNone/>
            </a:pPr>
            <a:r>
              <a:rPr lang="en-US" sz="2400" i="1" dirty="0" smtClean="0"/>
              <a:t>Hope</a:t>
            </a:r>
          </a:p>
          <a:p>
            <a:pPr marL="0" indent="0" algn="ctr">
              <a:buNone/>
            </a:pPr>
            <a:r>
              <a:rPr lang="en-US" sz="2400" i="1" dirty="0" smtClean="0"/>
              <a:t>Alternative Perspectives</a:t>
            </a:r>
          </a:p>
          <a:p>
            <a:pPr marL="0" indent="0" algn="ctr">
              <a:buNone/>
            </a:pPr>
            <a:r>
              <a:rPr lang="en-US" sz="2400" i="1" dirty="0" smtClean="0"/>
              <a:t>Gardening as Therapy</a:t>
            </a:r>
          </a:p>
          <a:p>
            <a:pPr marL="0" indent="0" algn="ctr">
              <a:buNone/>
            </a:pPr>
            <a:r>
              <a:rPr lang="en-US" sz="2400" i="1" dirty="0" smtClean="0"/>
              <a:t>Gentrification</a:t>
            </a:r>
          </a:p>
          <a:p>
            <a:pPr marL="0" indent="0" algn="ctr">
              <a:buNone/>
            </a:pPr>
            <a:r>
              <a:rPr lang="en-US" sz="2400" i="1" dirty="0" smtClean="0"/>
              <a:t>Community</a:t>
            </a:r>
          </a:p>
          <a:p>
            <a:pPr marL="0" indent="0" algn="ctr">
              <a:buNone/>
            </a:pPr>
            <a:r>
              <a:rPr lang="en-US" sz="2400" i="1" dirty="0" smtClean="0"/>
              <a:t>Pride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2800350" y="914400"/>
            <a:ext cx="354330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4400" dirty="0" smtClean="0">
                <a:solidFill>
                  <a:schemeClr val="accent2"/>
                </a:solidFill>
                <a:latin typeface="AR CHRISTY" pitchFamily="2" charset="0"/>
                <a:ea typeface="Adobe Gothic Std B" pitchFamily="34" charset="-128"/>
              </a:rPr>
              <a:t>the</a:t>
            </a:r>
            <a:r>
              <a:rPr lang="en-US" sz="1600" dirty="0" smtClean="0">
                <a:solidFill>
                  <a:schemeClr val="accent2"/>
                </a:solidFill>
                <a:latin typeface="AR CHRISTY" pitchFamily="2" charset="0"/>
                <a:ea typeface="Adobe Gothic Std B" pitchFamily="34" charset="-128"/>
              </a:rPr>
              <a:t> </a:t>
            </a:r>
            <a:r>
              <a:rPr lang="en-US" sz="5400" dirty="0" smtClean="0">
                <a:solidFill>
                  <a:schemeClr val="accent2"/>
                </a:solidFill>
                <a:latin typeface="AR CHRISTY" pitchFamily="2" charset="0"/>
                <a:ea typeface="Adobe Gothic Std B" pitchFamily="34" charset="-128"/>
              </a:rPr>
              <a:t>Themes</a:t>
            </a:r>
            <a:endParaRPr lang="en-US" sz="5400" dirty="0">
              <a:solidFill>
                <a:schemeClr val="accent2"/>
              </a:solidFill>
              <a:latin typeface="AR CHRISTY" pitchFamily="2" charset="0"/>
              <a:ea typeface="Adobe Gothic Std B" pitchFamily="34" charset="-128"/>
            </a:endParaRPr>
          </a:p>
        </p:txBody>
      </p:sp>
    </p:spTree>
    <p:extLst>
      <p:ext uri="{BB962C8B-B14F-4D97-AF65-F5344CB8AC3E}">
        <p14:creationId xmlns:p14="http://schemas.microsoft.com/office/powerpoint/2010/main" val="19030940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2228850" y="1054490"/>
            <a:ext cx="468630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a:solidFill>
                  <a:schemeClr val="accent2"/>
                </a:solidFill>
                <a:latin typeface="AR CHRISTY" pitchFamily="2" charset="0"/>
                <a:ea typeface="Adobe Gothic Std B" pitchFamily="34" charset="-128"/>
              </a:rPr>
              <a:t>t</a:t>
            </a:r>
            <a:r>
              <a:rPr lang="en-US" sz="5400" dirty="0" smtClean="0">
                <a:solidFill>
                  <a:schemeClr val="accent2"/>
                </a:solidFill>
                <a:latin typeface="AR CHRISTY" pitchFamily="2" charset="0"/>
                <a:ea typeface="Adobe Gothic Std B" pitchFamily="34" charset="-128"/>
              </a:rPr>
              <a:t>he Story</a:t>
            </a:r>
            <a:endParaRPr lang="en-US" sz="5400" dirty="0">
              <a:solidFill>
                <a:schemeClr val="accent2"/>
              </a:solidFill>
              <a:latin typeface="AR CHRISTY" pitchFamily="2" charset="0"/>
              <a:ea typeface="Adobe Gothic Std B" pitchFamily="34" charset="-128"/>
            </a:endParaRPr>
          </a:p>
        </p:txBody>
      </p:sp>
      <p:sp>
        <p:nvSpPr>
          <p:cNvPr id="2" name="TextBox 1"/>
          <p:cNvSpPr txBox="1"/>
          <p:nvPr/>
        </p:nvSpPr>
        <p:spPr>
          <a:xfrm>
            <a:off x="1905000" y="2057400"/>
            <a:ext cx="5334000" cy="3477875"/>
          </a:xfrm>
          <a:prstGeom prst="rect">
            <a:avLst/>
          </a:prstGeom>
          <a:noFill/>
        </p:spPr>
        <p:txBody>
          <a:bodyPr wrap="square" rtlCol="0">
            <a:spAutoFit/>
          </a:bodyPr>
          <a:lstStyle/>
          <a:p>
            <a:pPr algn="ctr"/>
            <a:r>
              <a:rPr lang="en-US" sz="2200" dirty="0" smtClean="0"/>
              <a:t>To the rest of the neighborhood, the vacant lot on Gibb Street was nothing more than a gap between buildings full of broken bottles, discarded furniture, and rats; but to Kim it was the place she’d make the father who had never known her proud.  From six lima beans springs an entire garden, and with it the rest of Gibb Street.</a:t>
            </a:r>
          </a:p>
        </p:txBody>
      </p:sp>
    </p:spTree>
    <p:extLst>
      <p:ext uri="{BB962C8B-B14F-4D97-AF65-F5344CB8AC3E}">
        <p14:creationId xmlns:p14="http://schemas.microsoft.com/office/powerpoint/2010/main" val="19545030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53811">
            <a:off x="5878768" y="2306177"/>
            <a:ext cx="2194924" cy="3534982"/>
          </a:xfrm>
          <a:prstGeom prst="rect">
            <a:avLst/>
          </a:prstGeom>
          <a:effectLst>
            <a:outerShdw blurRad="50800" dist="38100" dir="2700000" sx="103000" sy="103000" algn="tl" rotWithShape="0">
              <a:prstClr val="black">
                <a:alpha val="40000"/>
              </a:prstClr>
            </a:outerShdw>
          </a:effec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105449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smtClean="0">
                <a:solidFill>
                  <a:schemeClr val="accent2"/>
                </a:solidFill>
                <a:latin typeface="AR CHRISTY" pitchFamily="2" charset="0"/>
                <a:ea typeface="Adobe Gothic Std B" pitchFamily="34" charset="-128"/>
              </a:rPr>
              <a:t>Intended Audience</a:t>
            </a:r>
            <a:endParaRPr lang="en-US" sz="5400" dirty="0">
              <a:solidFill>
                <a:schemeClr val="accent2"/>
              </a:solidFill>
              <a:latin typeface="AR CHRISTY" pitchFamily="2" charset="0"/>
              <a:ea typeface="Adobe Gothic Std B" pitchFamily="34" charset="-128"/>
            </a:endParaRPr>
          </a:p>
        </p:txBody>
      </p:sp>
      <p:sp>
        <p:nvSpPr>
          <p:cNvPr id="2" name="TextBox 1"/>
          <p:cNvSpPr txBox="1"/>
          <p:nvPr/>
        </p:nvSpPr>
        <p:spPr>
          <a:xfrm>
            <a:off x="1905000" y="2057400"/>
            <a:ext cx="4267200" cy="1446550"/>
          </a:xfrm>
          <a:prstGeom prst="rect">
            <a:avLst/>
          </a:prstGeom>
          <a:noFill/>
        </p:spPr>
        <p:txBody>
          <a:bodyPr wrap="square" rtlCol="0">
            <a:spAutoFit/>
          </a:bodyPr>
          <a:lstStyle/>
          <a:p>
            <a:pPr algn="ctr"/>
            <a:r>
              <a:rPr lang="en-US" sz="2200" dirty="0" smtClean="0"/>
              <a:t>Based on a level analysis, this book would be appropriate for students in 5</a:t>
            </a:r>
            <a:r>
              <a:rPr lang="en-US" sz="2200" baseline="30000" dirty="0" smtClean="0"/>
              <a:t>th</a:t>
            </a:r>
            <a:r>
              <a:rPr lang="en-US" sz="2200" dirty="0" smtClean="0"/>
              <a:t>-7</a:t>
            </a:r>
            <a:r>
              <a:rPr lang="en-US" sz="2200" baseline="30000" dirty="0" smtClean="0"/>
              <a:t>th</a:t>
            </a:r>
            <a:r>
              <a:rPr lang="en-US" sz="2200" dirty="0" smtClean="0"/>
              <a:t> grade.</a:t>
            </a:r>
            <a:endParaRPr lang="en-US" sz="2200" dirty="0" smtClean="0"/>
          </a:p>
        </p:txBody>
      </p:sp>
    </p:spTree>
    <p:extLst>
      <p:ext uri="{BB962C8B-B14F-4D97-AF65-F5344CB8AC3E}">
        <p14:creationId xmlns:p14="http://schemas.microsoft.com/office/powerpoint/2010/main" val="1580377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4969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smtClean="0">
                <a:solidFill>
                  <a:schemeClr val="accent2"/>
                </a:solidFill>
                <a:latin typeface="AR CHRISTY" pitchFamily="2" charset="0"/>
                <a:ea typeface="Adobe Gothic Std B" pitchFamily="34" charset="-128"/>
              </a:rPr>
              <a:t>Week 1</a:t>
            </a:r>
            <a:endParaRPr lang="en-US" sz="5400" dirty="0">
              <a:solidFill>
                <a:schemeClr val="accent2"/>
              </a:solidFill>
              <a:latin typeface="AR CHRISTY" pitchFamily="2" charset="0"/>
              <a:ea typeface="Adobe Gothic Std B" pitchFamily="34" charset="-128"/>
            </a:endParaRPr>
          </a:p>
        </p:txBody>
      </p:sp>
      <p:sp>
        <p:nvSpPr>
          <p:cNvPr id="2" name="TextBox 1"/>
          <p:cNvSpPr txBox="1"/>
          <p:nvPr/>
        </p:nvSpPr>
        <p:spPr>
          <a:xfrm>
            <a:off x="914400" y="1447800"/>
            <a:ext cx="7467600" cy="4031873"/>
          </a:xfrm>
          <a:prstGeom prst="rect">
            <a:avLst/>
          </a:prstGeom>
          <a:noFill/>
        </p:spPr>
        <p:txBody>
          <a:bodyPr wrap="square" rtlCol="0">
            <a:spAutoFit/>
          </a:bodyPr>
          <a:lstStyle/>
          <a:p>
            <a:r>
              <a:rPr lang="en-US" sz="1600" b="1" u="sng" dirty="0" smtClean="0"/>
              <a:t>Day 1 (Kim)</a:t>
            </a:r>
          </a:p>
          <a:p>
            <a:pPr marL="682625"/>
            <a:r>
              <a:rPr lang="en-US" sz="1600" b="1" dirty="0" smtClean="0"/>
              <a:t>Reader’s Workshop </a:t>
            </a:r>
            <a:r>
              <a:rPr lang="en-US" sz="1600" dirty="0" smtClean="0"/>
              <a:t>- </a:t>
            </a:r>
            <a:r>
              <a:rPr lang="en-US" sz="1600" dirty="0" err="1"/>
              <a:t>Minilesson</a:t>
            </a:r>
            <a:r>
              <a:rPr lang="en-US" sz="1600" dirty="0"/>
              <a:t> on using web searches to find websites, articles, images, etc. pertaining to Vietnamese </a:t>
            </a:r>
            <a:r>
              <a:rPr lang="en-US" sz="1600" dirty="0" smtClean="0"/>
              <a:t>culture.</a:t>
            </a:r>
            <a:endParaRPr lang="en-US" sz="1600" dirty="0" smtClean="0"/>
          </a:p>
          <a:p>
            <a:pPr marL="682625"/>
            <a:r>
              <a:rPr lang="en-US" sz="1600" b="1" dirty="0" smtClean="0"/>
              <a:t>Writer’s Workshop </a:t>
            </a:r>
            <a:r>
              <a:rPr lang="en-US" sz="1600" dirty="0"/>
              <a:t>- Students will write a journal entry from the perspective of Kim's father before he died using information found in their </a:t>
            </a:r>
            <a:r>
              <a:rPr lang="en-US" sz="1600" dirty="0" smtClean="0"/>
              <a:t>research.</a:t>
            </a:r>
          </a:p>
          <a:p>
            <a:pPr marL="682625"/>
            <a:endParaRPr lang="en-US" sz="1600" dirty="0" smtClean="0"/>
          </a:p>
          <a:p>
            <a:r>
              <a:rPr lang="en-US" sz="1600" b="1" u="sng" dirty="0" smtClean="0"/>
              <a:t>Day 2 (Ana &amp; Wendell)</a:t>
            </a:r>
            <a:endParaRPr lang="en-US" sz="1600" dirty="0" smtClean="0"/>
          </a:p>
          <a:p>
            <a:pPr marL="682625"/>
            <a:r>
              <a:rPr lang="en-US" sz="1600" b="1" dirty="0" smtClean="0"/>
              <a:t>Reader’s Workshop</a:t>
            </a:r>
            <a:r>
              <a:rPr lang="en-US" sz="1600" dirty="0" smtClean="0"/>
              <a:t> – Students will watch video Cleveland Heights, and examine the website, then pick a timeframe they would have wanted to live in if they lived in Cleveland Heights, and why.</a:t>
            </a:r>
          </a:p>
          <a:p>
            <a:pPr marL="682625"/>
            <a:r>
              <a:rPr lang="en-US" sz="1600" b="1" dirty="0" smtClean="0"/>
              <a:t>Writer’s Workshop</a:t>
            </a:r>
            <a:r>
              <a:rPr lang="en-US" sz="1600" dirty="0" smtClean="0"/>
              <a:t> </a:t>
            </a:r>
            <a:r>
              <a:rPr lang="en-US" sz="1600" dirty="0"/>
              <a:t>– Students will make a Venn Diagram comparing and contrasting Cleveland Heights to their home </a:t>
            </a:r>
            <a:r>
              <a:rPr lang="en-US" sz="1600" dirty="0" smtClean="0"/>
              <a:t>town/setting</a:t>
            </a:r>
            <a:endParaRPr lang="en-US" sz="1600" b="1" dirty="0" smtClean="0"/>
          </a:p>
        </p:txBody>
      </p:sp>
    </p:spTree>
    <p:extLst>
      <p:ext uri="{BB962C8B-B14F-4D97-AF65-F5344CB8AC3E}">
        <p14:creationId xmlns:p14="http://schemas.microsoft.com/office/powerpoint/2010/main" val="23202104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4969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smtClean="0">
                <a:solidFill>
                  <a:schemeClr val="accent2"/>
                </a:solidFill>
                <a:latin typeface="AR CHRISTY" pitchFamily="2" charset="0"/>
                <a:ea typeface="Adobe Gothic Std B" pitchFamily="34" charset="-128"/>
              </a:rPr>
              <a:t>Week 1 </a:t>
            </a:r>
            <a:r>
              <a:rPr lang="en-US" sz="4000" dirty="0" smtClean="0">
                <a:solidFill>
                  <a:schemeClr val="accent2"/>
                </a:solidFill>
                <a:latin typeface="AR CHRISTY" pitchFamily="2" charset="0"/>
                <a:ea typeface="Adobe Gothic Std B" pitchFamily="34" charset="-128"/>
              </a:rPr>
              <a:t>(</a:t>
            </a:r>
            <a:r>
              <a:rPr lang="en-US" sz="4000" dirty="0" err="1" smtClean="0">
                <a:solidFill>
                  <a:schemeClr val="accent2"/>
                </a:solidFill>
                <a:latin typeface="AR CHRISTY" pitchFamily="2" charset="0"/>
                <a:ea typeface="Adobe Gothic Std B" pitchFamily="34" charset="-128"/>
              </a:rPr>
              <a:t>cont</a:t>
            </a:r>
            <a:r>
              <a:rPr lang="en-US" sz="4000" dirty="0" smtClean="0">
                <a:solidFill>
                  <a:schemeClr val="accent2"/>
                </a:solidFill>
                <a:latin typeface="AR CHRISTY" pitchFamily="2" charset="0"/>
                <a:ea typeface="Adobe Gothic Std B" pitchFamily="34" charset="-128"/>
              </a:rPr>
              <a:t>)</a:t>
            </a:r>
            <a:endParaRPr lang="en-US" sz="4000" dirty="0">
              <a:solidFill>
                <a:schemeClr val="accent2"/>
              </a:solidFill>
              <a:latin typeface="AR CHRISTY" pitchFamily="2" charset="0"/>
              <a:ea typeface="Adobe Gothic Std B" pitchFamily="34" charset="-128"/>
            </a:endParaRPr>
          </a:p>
        </p:txBody>
      </p:sp>
      <p:sp>
        <p:nvSpPr>
          <p:cNvPr id="2" name="TextBox 1"/>
          <p:cNvSpPr txBox="1"/>
          <p:nvPr/>
        </p:nvSpPr>
        <p:spPr>
          <a:xfrm>
            <a:off x="914400" y="1829812"/>
            <a:ext cx="7467600" cy="3046988"/>
          </a:xfrm>
          <a:prstGeom prst="rect">
            <a:avLst/>
          </a:prstGeom>
          <a:noFill/>
        </p:spPr>
        <p:txBody>
          <a:bodyPr wrap="square" rtlCol="0">
            <a:spAutoFit/>
          </a:bodyPr>
          <a:lstStyle/>
          <a:p>
            <a:r>
              <a:rPr lang="en-US" sz="1600" b="1" u="sng" dirty="0"/>
              <a:t>Day 3 (Gonzalo &amp; </a:t>
            </a:r>
            <a:r>
              <a:rPr lang="en-US" sz="1600" b="1" u="sng" dirty="0" err="1"/>
              <a:t>Tio</a:t>
            </a:r>
            <a:r>
              <a:rPr lang="en-US" sz="1600" b="1" u="sng" dirty="0"/>
              <a:t> Juan)</a:t>
            </a:r>
            <a:endParaRPr lang="en-US" sz="1600" dirty="0"/>
          </a:p>
          <a:p>
            <a:pPr marL="682625"/>
            <a:r>
              <a:rPr lang="en-US" sz="1600" b="1" dirty="0"/>
              <a:t>Reader’s Workshop</a:t>
            </a:r>
            <a:r>
              <a:rPr lang="en-US" sz="1600" dirty="0"/>
              <a:t> – </a:t>
            </a:r>
            <a:r>
              <a:rPr lang="en-US" sz="1600" dirty="0" err="1"/>
              <a:t>Minilesson</a:t>
            </a:r>
            <a:r>
              <a:rPr lang="en-US" sz="1600" dirty="0"/>
              <a:t> on constructing character webs using Gonzalo as an example</a:t>
            </a:r>
            <a:r>
              <a:rPr lang="en-US" sz="1600" dirty="0" smtClean="0"/>
              <a:t>.</a:t>
            </a:r>
          </a:p>
          <a:p>
            <a:pPr marL="682625"/>
            <a:r>
              <a:rPr lang="en-US" sz="1600" b="1" dirty="0" smtClean="0"/>
              <a:t>Writer’s </a:t>
            </a:r>
            <a:r>
              <a:rPr lang="en-US" sz="1600" b="1" dirty="0"/>
              <a:t>Workshop</a:t>
            </a:r>
            <a:r>
              <a:rPr lang="en-US" sz="1600" dirty="0"/>
              <a:t> – Have the students create a web for a character in another book they have read or are reading </a:t>
            </a:r>
            <a:r>
              <a:rPr lang="en-US" sz="1600" dirty="0" smtClean="0"/>
              <a:t>currently.</a:t>
            </a:r>
          </a:p>
          <a:p>
            <a:pPr marL="682625"/>
            <a:endParaRPr lang="en-US" sz="1600" b="1" u="sng" dirty="0" smtClean="0"/>
          </a:p>
          <a:p>
            <a:r>
              <a:rPr lang="en-US" sz="1600" b="1" u="sng" dirty="0" smtClean="0"/>
              <a:t>Day 4 (Leona)</a:t>
            </a:r>
          </a:p>
          <a:p>
            <a:pPr marL="682625"/>
            <a:r>
              <a:rPr lang="en-US" sz="1600" b="1" dirty="0" smtClean="0"/>
              <a:t>Reader’s Workshop</a:t>
            </a:r>
            <a:r>
              <a:rPr lang="en-US" sz="1600" dirty="0" smtClean="0"/>
              <a:t> – Read </a:t>
            </a:r>
            <a:r>
              <a:rPr lang="en-US" sz="1600" i="1" dirty="0" smtClean="0"/>
              <a:t>Being a Good Citizen</a:t>
            </a:r>
            <a:r>
              <a:rPr lang="en-US" sz="1600" dirty="0" smtClean="0"/>
              <a:t>, then have students find examples of good citizenship online.</a:t>
            </a:r>
          </a:p>
          <a:p>
            <a:pPr marL="682625"/>
            <a:r>
              <a:rPr lang="en-US" sz="1600" b="1" dirty="0" smtClean="0"/>
              <a:t>Writer’s Workshop</a:t>
            </a:r>
            <a:r>
              <a:rPr lang="en-US" sz="1600" dirty="0"/>
              <a:t> </a:t>
            </a:r>
            <a:r>
              <a:rPr lang="en-US" sz="1600" dirty="0" smtClean="0"/>
              <a:t>– Write a summary of articles researched, and present them to the class.</a:t>
            </a:r>
            <a:endParaRPr lang="en-US" sz="1600" b="1" dirty="0" smtClean="0"/>
          </a:p>
        </p:txBody>
      </p:sp>
    </p:spTree>
    <p:extLst>
      <p:ext uri="{BB962C8B-B14F-4D97-AF65-F5344CB8AC3E}">
        <p14:creationId xmlns:p14="http://schemas.microsoft.com/office/powerpoint/2010/main" val="38483943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399" y="76200"/>
            <a:ext cx="3301745" cy="1295400"/>
          </a:xfrm>
          <a:prstGeom prst="rect">
            <a:avLst/>
          </a:prstGeom>
          <a:effectLst>
            <a:glow rad="50800">
              <a:schemeClr val="bg1">
                <a:alpha val="37000"/>
              </a:schemeClr>
            </a:glow>
            <a:softEdge rad="0"/>
          </a:effectLst>
        </p:spPr>
      </p:pic>
      <p:sp>
        <p:nvSpPr>
          <p:cNvPr id="6" name="Title 1"/>
          <p:cNvSpPr txBox="1">
            <a:spLocks/>
          </p:cNvSpPr>
          <p:nvPr/>
        </p:nvSpPr>
        <p:spPr>
          <a:xfrm>
            <a:off x="1876425" y="749690"/>
            <a:ext cx="5391150" cy="850510"/>
          </a:xfrm>
          <a:prstGeom prst="rect">
            <a:avLst/>
          </a:prstGeom>
        </p:spPr>
        <p:txBody>
          <a:bodyPr vert="horz" lIns="91440" tIns="45720" rIns="91440" bIns="45720" rtlCol="0" anchor="ctr">
            <a:noAutofit/>
          </a:bodyPr>
          <a:lst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sz="5400" dirty="0" smtClean="0">
                <a:solidFill>
                  <a:schemeClr val="accent2"/>
                </a:solidFill>
                <a:latin typeface="AR CHRISTY" pitchFamily="2" charset="0"/>
                <a:ea typeface="Adobe Gothic Std B" pitchFamily="34" charset="-128"/>
              </a:rPr>
              <a:t>Week 1 </a:t>
            </a:r>
            <a:r>
              <a:rPr lang="en-US" sz="4000" dirty="0" smtClean="0">
                <a:solidFill>
                  <a:schemeClr val="accent2"/>
                </a:solidFill>
                <a:latin typeface="AR CHRISTY" pitchFamily="2" charset="0"/>
                <a:ea typeface="Adobe Gothic Std B" pitchFamily="34" charset="-128"/>
              </a:rPr>
              <a:t>(</a:t>
            </a:r>
            <a:r>
              <a:rPr lang="en-US" sz="4000" dirty="0" err="1" smtClean="0">
                <a:solidFill>
                  <a:schemeClr val="accent2"/>
                </a:solidFill>
                <a:latin typeface="AR CHRISTY" pitchFamily="2" charset="0"/>
                <a:ea typeface="Adobe Gothic Std B" pitchFamily="34" charset="-128"/>
              </a:rPr>
              <a:t>cont</a:t>
            </a:r>
            <a:r>
              <a:rPr lang="en-US" sz="4000" dirty="0" smtClean="0">
                <a:solidFill>
                  <a:schemeClr val="accent2"/>
                </a:solidFill>
                <a:latin typeface="AR CHRISTY" pitchFamily="2" charset="0"/>
                <a:ea typeface="Adobe Gothic Std B" pitchFamily="34" charset="-128"/>
              </a:rPr>
              <a:t>)</a:t>
            </a:r>
            <a:endParaRPr lang="en-US" sz="4000" dirty="0">
              <a:solidFill>
                <a:schemeClr val="accent2"/>
              </a:solidFill>
              <a:latin typeface="AR CHRISTY" pitchFamily="2" charset="0"/>
              <a:ea typeface="Adobe Gothic Std B" pitchFamily="34" charset="-128"/>
            </a:endParaRPr>
          </a:p>
        </p:txBody>
      </p:sp>
      <p:sp>
        <p:nvSpPr>
          <p:cNvPr id="2" name="TextBox 1"/>
          <p:cNvSpPr txBox="1"/>
          <p:nvPr/>
        </p:nvSpPr>
        <p:spPr>
          <a:xfrm>
            <a:off x="914400" y="1829812"/>
            <a:ext cx="7467600" cy="2308324"/>
          </a:xfrm>
          <a:prstGeom prst="rect">
            <a:avLst/>
          </a:prstGeom>
          <a:noFill/>
        </p:spPr>
        <p:txBody>
          <a:bodyPr wrap="square" rtlCol="0">
            <a:spAutoFit/>
          </a:bodyPr>
          <a:lstStyle/>
          <a:p>
            <a:r>
              <a:rPr lang="en-US" sz="1600" b="1" u="sng" dirty="0"/>
              <a:t>Day 5 (Sam)</a:t>
            </a:r>
          </a:p>
          <a:p>
            <a:pPr marL="682625"/>
            <a:r>
              <a:rPr lang="en-US" sz="1600" b="1" dirty="0"/>
              <a:t>Reader’s Workshop</a:t>
            </a:r>
            <a:r>
              <a:rPr lang="en-US" sz="1600" dirty="0"/>
              <a:t> - </a:t>
            </a:r>
            <a:r>
              <a:rPr lang="en-US" sz="1600" dirty="0" err="1"/>
              <a:t>Minilesson</a:t>
            </a:r>
            <a:r>
              <a:rPr lang="en-US" sz="1600" dirty="0"/>
              <a:t> on Annotation; listen and take notes along with Sam's Chapter via Audiobook; students will then draw a scene represented in the chapter based on what they noted or remembered..</a:t>
            </a:r>
          </a:p>
          <a:p>
            <a:pPr marL="682625"/>
            <a:r>
              <a:rPr lang="en-US" sz="1600" b="1" dirty="0"/>
              <a:t>Writer’s Workshop</a:t>
            </a:r>
            <a:r>
              <a:rPr lang="en-US" sz="1600" dirty="0"/>
              <a:t> – R</a:t>
            </a:r>
            <a:r>
              <a:rPr lang="en-US" sz="1600" dirty="0" smtClean="0"/>
              <a:t>ead </a:t>
            </a:r>
            <a:r>
              <a:rPr lang="en-US" sz="1600" dirty="0"/>
              <a:t>the article "Locals Touched by Random Acts of Kindness." </a:t>
            </a:r>
            <a:r>
              <a:rPr lang="en-US" sz="1600" dirty="0" smtClean="0"/>
              <a:t>Write a journal </a:t>
            </a:r>
            <a:r>
              <a:rPr lang="en-US" sz="1600" dirty="0"/>
              <a:t>entry on a random act of kindness that they plan on doing that </a:t>
            </a:r>
            <a:r>
              <a:rPr lang="en-US" sz="1600" dirty="0" smtClean="0"/>
              <a:t>week, and why it’s important.</a:t>
            </a:r>
            <a:endParaRPr lang="en-US" sz="1600" b="1" dirty="0"/>
          </a:p>
        </p:txBody>
      </p:sp>
    </p:spTree>
    <p:extLst>
      <p:ext uri="{BB962C8B-B14F-4D97-AF65-F5344CB8AC3E}">
        <p14:creationId xmlns:p14="http://schemas.microsoft.com/office/powerpoint/2010/main" val="4204855697"/>
      </p:ext>
    </p:extLst>
  </p:cSld>
  <p:clrMapOvr>
    <a:masterClrMapping/>
  </p:clrMapOvr>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tumn">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TC102455610[[fn=Autumn]]</Template>
  <TotalTime>874</TotalTime>
  <Words>1156</Words>
  <Application>Microsoft Office PowerPoint</Application>
  <PresentationFormat>On-screen Show (4:3)</PresentationFormat>
  <Paragraphs>88</Paragraphs>
  <Slides>17</Slides>
  <Notes>0</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Autumn</vt:lpstr>
      <vt:lpstr>by Paul Fleischman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 &amp; Rachel</dc:creator>
  <cp:lastModifiedBy>Mark &amp; Rachel</cp:lastModifiedBy>
  <cp:revision>64</cp:revision>
  <dcterms:created xsi:type="dcterms:W3CDTF">2013-03-01T19:40:45Z</dcterms:created>
  <dcterms:modified xsi:type="dcterms:W3CDTF">2013-03-07T03:25:57Z</dcterms:modified>
</cp:coreProperties>
</file>